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542" r:id="rId3"/>
    <p:sldId id="543" r:id="rId4"/>
    <p:sldId id="564" r:id="rId5"/>
    <p:sldId id="565" r:id="rId6"/>
    <p:sldId id="556" r:id="rId7"/>
    <p:sldId id="260" r:id="rId8"/>
    <p:sldId id="263" r:id="rId9"/>
    <p:sldId id="281" r:id="rId10"/>
    <p:sldId id="566" r:id="rId11"/>
    <p:sldId id="567" r:id="rId12"/>
    <p:sldId id="568" r:id="rId13"/>
    <p:sldId id="270" r:id="rId14"/>
    <p:sldId id="271" r:id="rId15"/>
    <p:sldId id="558" r:id="rId16"/>
    <p:sldId id="546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EB4"/>
    <a:srgbClr val="24497A"/>
    <a:srgbClr val="4A5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5065" autoAdjust="0"/>
  </p:normalViewPr>
  <p:slideViewPr>
    <p:cSldViewPr>
      <p:cViewPr varScale="1">
        <p:scale>
          <a:sx n="110" d="100"/>
          <a:sy n="110" d="100"/>
        </p:scale>
        <p:origin x="64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ED10-047E-485D-8405-FBFFA88CF70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6D75E-5ADE-4217-9136-EB167493D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6D75E-5ADE-4217-9136-EB167493DC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04FC-078B-4CCE-8A2D-F6D2E7F2876C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03C-9C20-4F94-9967-4003880AB33F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03C-9C20-4F94-9967-4003880AB33F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B868-F28B-437F-8626-B9F60DCD3129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FCC35-0D10-4378-9FA4-C57E11BD0B28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E0B5-9151-42AD-A085-520CF903892A}" type="datetime1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80E1-2AA9-4C55-92C0-F3060A7AA783}" type="datetime1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D53-9F0C-46E7-B510-2E536C41DEDB}" type="datetime1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903C-9C20-4F94-9967-4003880AB33F}" type="datetime1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AF03-D6AD-492B-8CFD-EFFC3A8A7991}" type="datetime1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662E-B677-4362-AD70-22B602ADCBD6}" type="datetime1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903C-9C20-4F94-9967-4003880AB33F}" type="datetime1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32BB-51CD-41D9-9E94-43F997E11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bgtsKvLkeNk3MmIy" TargetMode="External"/><Relationship Id="rId2" Type="http://schemas.openxmlformats.org/officeDocument/2006/relationships/hyperlink" Target="https://forms.yandex.ru/cloud/65357c29f47e7386cbb1bc6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bgtsKvLkeNk3MmIy" TargetMode="External"/><Relationship Id="rId2" Type="http://schemas.openxmlformats.org/officeDocument/2006/relationships/hyperlink" Target="https://forms.yandex.ru/cloud/65357c29f47e7386cbb1bc6f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899592" y="2579309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baseline="30000" dirty="0">
                <a:solidFill>
                  <a:srgbClr val="24497A"/>
                </a:solidFill>
                <a:latin typeface="Calibri" charset="0"/>
                <a:ea typeface="Calibri" charset="0"/>
                <a:cs typeface="Calibri" charset="0"/>
              </a:rPr>
              <a:t>Акселерационная программа для молодых предпринимателей в регионах присутствия ПАО «ГМК «Норильский никель»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5138308" y="408391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baseline="30000" dirty="0">
                <a:solidFill>
                  <a:srgbClr val="4A515C"/>
                </a:solidFill>
              </a:rPr>
              <a:t>Дмитрий Богданов</a:t>
            </a:r>
          </a:p>
          <a:p>
            <a:r>
              <a:rPr lang="ru-RU" sz="1600" baseline="30000" dirty="0">
                <a:solidFill>
                  <a:srgbClr val="4A515C"/>
                </a:solidFill>
              </a:rPr>
              <a:t>Центр регионального развития и бизнес-технологий </a:t>
            </a:r>
          </a:p>
          <a:p>
            <a:r>
              <a:rPr lang="ru-RU" sz="1600" baseline="30000" dirty="0">
                <a:solidFill>
                  <a:srgbClr val="4A515C"/>
                </a:solidFill>
              </a:rPr>
              <a:t>Российского союза промышленников и предпринимателей</a:t>
            </a:r>
          </a:p>
        </p:txBody>
      </p:sp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342F8CE8-06B5-3924-681C-5D0B28B102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35696" y="339502"/>
            <a:ext cx="5227079" cy="15121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Изображение 4">
            <a:extLst>
              <a:ext uri="{FF2B5EF4-FFF2-40B4-BE49-F238E27FC236}">
                <a16:creationId xmlns:a16="http://schemas.microsoft.com/office/drawing/2014/main" id="{E8C37B59-DACF-7AAF-C54B-AEEB5741A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1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3BBD8-1AB4-C7E9-7066-69FB0A59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</a:rPr>
              <a:t>ПРОМО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79B142D-75C7-4147-AD10-CEBB5817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3678"/>
            <a:ext cx="2063204" cy="206320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AD654A-ABE0-DDAA-FA51-EB2A9692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140969-7C59-D3C9-FA0B-8494E9128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23678"/>
            <a:ext cx="2063204" cy="2063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3FD185-0230-6F33-29E8-0A366C0A5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44" y="1923678"/>
            <a:ext cx="2063204" cy="20632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11A562-28D0-E3B0-2C7E-3487418EE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28" y="1883596"/>
            <a:ext cx="2095230" cy="20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0711-3435-5385-A27C-2F8483FE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ТЕКСТ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7FDE8-A123-A6B7-5895-AD46FDFC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Хочешь стать предпринимателем?</a:t>
            </a:r>
          </a:p>
          <a:p>
            <a:pPr marL="0" indent="0">
              <a:buNone/>
            </a:pPr>
            <a:r>
              <a:rPr lang="ru-RU" dirty="0"/>
              <a:t>Сейчас появилась классная возможность – стартует Акселерационная программа для Молодых предпринимателей г. Норильска! </a:t>
            </a:r>
          </a:p>
          <a:p>
            <a:pPr marL="0" indent="0">
              <a:buNone/>
            </a:pPr>
            <a:r>
              <a:rPr lang="ru-RU" dirty="0"/>
              <a:t>Если тебе от 15 до 25 лет, ты учащийся школы или студент колледжа/вуза -подавай заявку и опытные эксперты менторы из числа местных предпринимателей, а также трекеры из Москвы помогут тебе прокачать свою идею, протестировать гипотезы по продукту, проверить емкость рынка и собрать бизнес-модель. </a:t>
            </a:r>
          </a:p>
          <a:p>
            <a:pPr marL="0" indent="0">
              <a:buNone/>
            </a:pPr>
            <a:r>
              <a:rPr lang="ru-RU" dirty="0"/>
              <a:t>На выходе, при успешной защите проекта на Демо-дне – получишь поддержку Норникеля на старт бизнеса (не только моральную, но и материальную)!</a:t>
            </a:r>
          </a:p>
          <a:p>
            <a:pPr marL="0" indent="0">
              <a:buNone/>
            </a:pPr>
            <a:r>
              <a:rPr lang="ru-RU" dirty="0"/>
              <a:t>Подать заявку в программу нужно здесь: </a:t>
            </a:r>
            <a:r>
              <a:rPr lang="ru-RU" dirty="0">
                <a:hlinkClick r:id="rId2"/>
              </a:rPr>
              <a:t>https://forms.yandex.ru/cloud/65357c29f47e7386cbb1bc6f/</a:t>
            </a: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dirty="0"/>
              <a:t>Остались вопросы и нужна оперативная информация – добавляйся в Телеграмм: </a:t>
            </a:r>
            <a:r>
              <a:rPr lang="ru-RU" dirty="0">
                <a:hlinkClick r:id="rId3"/>
              </a:rPr>
              <a:t>https://t.me/+bgtsKvLkeNk3MmIy</a:t>
            </a: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dirty="0"/>
              <a:t>Стартуем 8 ноября, Демо-день в апреле!</a:t>
            </a:r>
          </a:p>
          <a:p>
            <a:pPr marL="0" indent="0">
              <a:buNone/>
            </a:pPr>
            <a:r>
              <a:rPr lang="ru-RU" dirty="0"/>
              <a:t>У нас 6 месяцев, чтобы прокачать ТВОЙ бизнес!</a:t>
            </a:r>
          </a:p>
          <a:p>
            <a:pPr marL="0" indent="0">
              <a:buNone/>
            </a:pPr>
            <a:r>
              <a:rPr lang="ru-RU" dirty="0"/>
              <a:t>До встречи в программе!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F0FB6-58DC-B4D3-FC7E-F996D39D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11</a:t>
            </a:fld>
            <a:endParaRPr lang="ru-RU"/>
          </a:p>
        </p:txBody>
      </p:sp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DD926646-F919-11D7-6064-55A91666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0711-3435-5385-A27C-2F8483FE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ТЕКСТ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7FDE8-A123-A6B7-5895-AD46FDFC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Привет!</a:t>
            </a:r>
          </a:p>
          <a:p>
            <a:pPr marL="0" indent="0">
              <a:buNone/>
            </a:pPr>
            <a:r>
              <a:rPr lang="ru-RU" dirty="0"/>
              <a:t>Давно задумывался о предпринимательстве, но не знал с чего начать?</a:t>
            </a:r>
          </a:p>
          <a:p>
            <a:pPr marL="0" indent="0">
              <a:buNone/>
            </a:pPr>
            <a:r>
              <a:rPr lang="ru-RU" dirty="0"/>
              <a:t>Приходи в Бизнес-акселератор для молодых предпринимателей Норильска! </a:t>
            </a:r>
          </a:p>
          <a:p>
            <a:pPr marL="0" indent="0">
              <a:buNone/>
            </a:pPr>
            <a:r>
              <a:rPr lang="ru-RU" dirty="0"/>
              <a:t>Поможем протестировать идею, проработаем и упакуем продукт, посчитаем выручку и прибыль, сформируем бизнес-модель! </a:t>
            </a:r>
          </a:p>
          <a:p>
            <a:pPr marL="0" indent="0">
              <a:buNone/>
            </a:pPr>
            <a:r>
              <a:rPr lang="ru-RU" dirty="0"/>
              <a:t>При эффективной проработке проекта и успешной защите – материальная поддержка Норникеля для старта!</a:t>
            </a:r>
          </a:p>
          <a:p>
            <a:pPr marL="0" indent="0">
              <a:buNone/>
            </a:pPr>
            <a:r>
              <a:rPr lang="ru-RU" dirty="0"/>
              <a:t>Стартуем с 8 ноября, Демо-день в апреле 2024 г.!</a:t>
            </a:r>
          </a:p>
          <a:p>
            <a:pPr marL="0" indent="0">
              <a:buNone/>
            </a:pPr>
            <a:r>
              <a:rPr lang="ru-RU" dirty="0"/>
              <a:t>Зарегистрироваться в программу: </a:t>
            </a:r>
            <a:r>
              <a:rPr lang="ru-RU" dirty="0">
                <a:hlinkClick r:id="rId2"/>
              </a:rPr>
              <a:t>https://forms.yandex.ru/cloud/65357c29f47e7386cbb1bc6f/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Вопросы и обратная связь: </a:t>
            </a:r>
            <a:r>
              <a:rPr lang="ru-RU" dirty="0">
                <a:hlinkClick r:id="rId3"/>
              </a:rPr>
              <a:t>https://t.me/+bgtsKvLkeNk3MmIy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У нас 6 месяцев, чтобы прокачать ТВОЙ бизнес!</a:t>
            </a:r>
          </a:p>
          <a:p>
            <a:pPr marL="0" indent="0">
              <a:buNone/>
            </a:pPr>
            <a:r>
              <a:rPr lang="ru-RU" dirty="0"/>
              <a:t>До встречи в программе!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F0FB6-58DC-B4D3-FC7E-F996D39D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12</a:t>
            </a:fld>
            <a:endParaRPr lang="ru-RU"/>
          </a:p>
        </p:txBody>
      </p:sp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3F30E897-D7C2-D60A-AA50-C2EFB9C5A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9F145-83C5-4EE4-B4F6-F4DC15C5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78" y="273951"/>
            <a:ext cx="1107281" cy="1007269"/>
          </a:xfrm>
          <a:prstGeom prst="rect">
            <a:avLst/>
          </a:prstGeom>
        </p:spPr>
      </p:pic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53948B16-9F27-DAAF-122D-9A791A5B2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77F08C-15FC-4591-A22E-514CF911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433" y="322443"/>
            <a:ext cx="1107281" cy="1007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23E438-D561-44BA-BFB6-C262D6E6A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110" y="432036"/>
            <a:ext cx="2197127" cy="635680"/>
          </a:xfrm>
          <a:prstGeom prst="rect">
            <a:avLst/>
          </a:prstGeom>
        </p:spPr>
      </p:pic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94B3E3F0-8A15-46FD-A916-02CF12DA5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2BB2-C36A-4591-D1F4-3EF53B51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802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236EB4"/>
                </a:solidFill>
                <a:latin typeface="+mn-lt"/>
              </a:rPr>
              <a:t>ОСОБЕННОСТИ ПРОГРАММЫ</a:t>
            </a:r>
            <a:br>
              <a:rPr lang="ru-RU" sz="4400" b="1" dirty="0">
                <a:solidFill>
                  <a:srgbClr val="236EB4"/>
                </a:solidFill>
                <a:latin typeface="+mn-lt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C3A6A2-C113-0D60-D1B8-7BDEC948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15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47E09-661A-191F-2656-4CC7AB18CE6A}"/>
              </a:ext>
            </a:extLst>
          </p:cNvPr>
          <p:cNvSpPr txBox="1"/>
          <p:nvPr/>
        </p:nvSpPr>
        <p:spPr>
          <a:xfrm>
            <a:off x="222315" y="1322201"/>
            <a:ext cx="41165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4497A"/>
                </a:solidFill>
              </a:rPr>
              <a:t>СМЕШАННЫЙ ФОРМАТ РАБОТЫ </a:t>
            </a:r>
            <a:endParaRPr lang="en-US" altLang="ru-RU" sz="1400" b="1" dirty="0">
              <a:solidFill>
                <a:srgbClr val="24497A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n-US" altLang="ru-RU" sz="1400" b="1" dirty="0">
                <a:solidFill>
                  <a:srgbClr val="236EB4"/>
                </a:solidFill>
              </a:rPr>
              <a:t>        </a:t>
            </a:r>
            <a:r>
              <a:rPr lang="ru-RU" altLang="ru-RU" sz="1400" dirty="0">
                <a:solidFill>
                  <a:srgbClr val="236EB4"/>
                </a:solidFill>
              </a:rPr>
              <a:t>(ОЧНО И ДИСТАНЦИОННО)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4497A"/>
                </a:solidFill>
              </a:rPr>
              <a:t>КОНСУЛЬТАЦИИ С ЭКСПЕРТАМИ </a:t>
            </a:r>
            <a:endParaRPr lang="en-US" altLang="ru-RU" sz="1400" b="1" dirty="0">
              <a:solidFill>
                <a:srgbClr val="24497A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n-US" altLang="ru-RU" sz="1400" b="1" dirty="0">
                <a:solidFill>
                  <a:srgbClr val="236EB4"/>
                </a:solidFill>
              </a:rPr>
              <a:t>        </a:t>
            </a:r>
            <a:r>
              <a:rPr lang="ru-RU" altLang="ru-RU" sz="1400" dirty="0">
                <a:solidFill>
                  <a:srgbClr val="236EB4"/>
                </a:solidFill>
              </a:rPr>
              <a:t>(ПО ЗАПРОСУ)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4497A"/>
                </a:solidFill>
              </a:rPr>
              <a:t>ГИБКИЙ ГРАФИК ЕЖЕНЕДЕЛЬНОЙ РАБОТЫ </a:t>
            </a:r>
            <a:endParaRPr lang="en-US" altLang="ru-RU" sz="1400" b="1" dirty="0">
              <a:solidFill>
                <a:srgbClr val="24497A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en-US" altLang="ru-RU" sz="1400" b="1" dirty="0">
                <a:solidFill>
                  <a:srgbClr val="236EB4"/>
                </a:solidFill>
              </a:rPr>
              <a:t>        </a:t>
            </a:r>
            <a:r>
              <a:rPr lang="ru-RU" altLang="ru-RU" sz="1400" dirty="0">
                <a:solidFill>
                  <a:srgbClr val="236EB4"/>
                </a:solidFill>
              </a:rPr>
              <a:t>(МЫ ПОМНИМ, ЧТО РЕБЯТА УЧАТСЯ)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4497A"/>
                </a:solidFill>
              </a:rPr>
              <a:t>ЧИСЛЕННО ИЗМЕРИМЫЙ РЕЗУЛЬТАТ </a:t>
            </a:r>
            <a:r>
              <a:rPr lang="ru-RU" altLang="ru-RU" sz="1400" dirty="0">
                <a:solidFill>
                  <a:srgbClr val="236EB4"/>
                </a:solidFill>
              </a:rPr>
              <a:t>(ПРОЕКТЫ С ВЫСОКОЙ СТЕПЕНЬЮ ГОТОВНОСТИ -  ПРОСЧИТАННЫМИ ОРЕХ И СА</a:t>
            </a:r>
            <a:r>
              <a:rPr lang="en-US" altLang="ru-RU" sz="1400" dirty="0">
                <a:solidFill>
                  <a:srgbClr val="236EB4"/>
                </a:solidFill>
              </a:rPr>
              <a:t>P</a:t>
            </a:r>
            <a:r>
              <a:rPr lang="ru-RU" altLang="ru-RU" sz="1400" dirty="0">
                <a:solidFill>
                  <a:srgbClr val="236EB4"/>
                </a:solidFill>
              </a:rPr>
              <a:t>ЕХ, УСТРАНЕННЫМИ АДМИНИСТРАТИВНЫМИ ВОПРОСАМИ</a:t>
            </a:r>
            <a:r>
              <a:rPr lang="en-US" altLang="ru-RU" sz="1400" dirty="0">
                <a:solidFill>
                  <a:srgbClr val="236EB4"/>
                </a:solidFill>
              </a:rPr>
              <a:t>)</a:t>
            </a:r>
            <a:r>
              <a:rPr lang="ru-RU" altLang="ru-RU" sz="1400" dirty="0">
                <a:solidFill>
                  <a:srgbClr val="236EB4"/>
                </a:solidFill>
              </a:rPr>
              <a:t> </a:t>
            </a:r>
            <a:endParaRPr lang="en-US" altLang="ru-RU" sz="1400" dirty="0">
              <a:solidFill>
                <a:srgbClr val="236EB4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4497A"/>
                </a:solidFill>
              </a:rPr>
              <a:t>МАКСИМАЛЬНОЕ ВОВЛЕЧЕНИЕ В РАБОТУ МЕСТНЫХ ПРЕДПРИНИМАТЕЛЕЙ И ЭКСПЕРТОВ</a:t>
            </a:r>
            <a:endParaRPr lang="en-US" altLang="ru-RU" sz="1400" b="1" dirty="0">
              <a:solidFill>
                <a:srgbClr val="24497A"/>
              </a:solidFill>
            </a:endParaRP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236EB4"/>
              </a:solidFill>
            </a:endParaRPr>
          </a:p>
        </p:txBody>
      </p:sp>
      <p:pic>
        <p:nvPicPr>
          <p:cNvPr id="6146" name="Picture 2" descr="Социальные и молодые предприниматели Тверской области могут получить гранты  - Газета «Караван Ярмарка»">
            <a:extLst>
              <a:ext uri="{FF2B5EF4-FFF2-40B4-BE49-F238E27FC236}">
                <a16:creationId xmlns:a16="http://schemas.microsoft.com/office/drawing/2014/main" id="{499FEF6D-194F-D390-7674-212DB189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44" y="1419622"/>
            <a:ext cx="4337864" cy="28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00429CEA-5818-868D-7A72-008C214F4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FCAC9-CBD4-4C80-95B3-D11E220D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11057"/>
            <a:ext cx="7886700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236EB4"/>
                </a:solidFill>
                <a:latin typeface="+mn-lt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63769-D699-44BE-81BB-695216C8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91831"/>
            <a:ext cx="7886700" cy="1340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24497A"/>
                </a:solidFill>
              </a:rPr>
              <a:t>Дмитрий Богданов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rgbClr val="24497A"/>
                </a:solidFill>
              </a:rPr>
              <a:t>+7 (903) 9688142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24497A"/>
                </a:solidFill>
              </a:rPr>
              <a:t>bogdanovdd@rspp.ru</a:t>
            </a:r>
            <a:endParaRPr lang="ru-RU" sz="1400" dirty="0">
              <a:solidFill>
                <a:srgbClr val="24497A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6791A6-B81C-4163-AD27-8C4469AC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16</a:t>
            </a:fld>
            <a:endParaRPr lang="ru-RU"/>
          </a:p>
        </p:txBody>
      </p:sp>
      <p:pic>
        <p:nvPicPr>
          <p:cNvPr id="6" name="Изображение 4">
            <a:extLst>
              <a:ext uri="{FF2B5EF4-FFF2-40B4-BE49-F238E27FC236}">
                <a16:creationId xmlns:a16="http://schemas.microsoft.com/office/drawing/2014/main" id="{4E8FFAD1-BEF6-DEA5-DDDC-B2994519D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лодые предприниматели: вопросы и ответы | Пикабу">
            <a:extLst>
              <a:ext uri="{FF2B5EF4-FFF2-40B4-BE49-F238E27FC236}">
                <a16:creationId xmlns:a16="http://schemas.microsoft.com/office/drawing/2014/main" id="{37AC3760-B669-80F5-97ED-40055D45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63" y="1419622"/>
            <a:ext cx="4573837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AB26-E079-4EEE-A5E1-3FD21D51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3844"/>
            <a:ext cx="8047806" cy="99417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</a:rPr>
              <a:t>О ПРОГРАММЕ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E3308-0A56-4576-B13E-D7541BE8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9622"/>
            <a:ext cx="4608512" cy="326350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ru-RU" sz="1400" dirty="0">
                <a:solidFill>
                  <a:srgbClr val="24497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Акселерационная программа для школьников и студентов, направлена на стимулирование предпринимательской инициативы среди молодежи, создание новых субъектов предпринимательской деятельности, стимулирование самозанятости, а также активизацию технологического и социального предпринимательства.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ru-RU" sz="1400" dirty="0">
              <a:solidFill>
                <a:srgbClr val="24497A"/>
              </a:solidFill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1400" b="1" dirty="0">
                <a:solidFill>
                  <a:srgbClr val="24497A"/>
                </a:solidFill>
                <a:cs typeface="Times New Roman" panose="02020603050405020304" pitchFamily="18" charset="0"/>
              </a:rPr>
              <a:t>Ключевая цель:</a:t>
            </a:r>
            <a:r>
              <a:rPr lang="ru-RU" sz="1400" dirty="0">
                <a:solidFill>
                  <a:srgbClr val="24497A"/>
                </a:solidFill>
                <a:cs typeface="Times New Roman" panose="02020603050405020304" pitchFamily="18" charset="0"/>
              </a:rPr>
              <a:t>  сформировать интерес и позитивное отношение к предпринимательской деятельности, сформировать предпринимательские компетенции, создать условия для формирования предпринимательской активности школьников и студентов.</a:t>
            </a:r>
            <a:endParaRPr lang="ru-RU" sz="1400" dirty="0">
              <a:solidFill>
                <a:srgbClr val="24497A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FFA426-A494-471C-BC6C-F0028334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2</a:t>
            </a:fld>
            <a:endParaRPr lang="ru-RU"/>
          </a:p>
        </p:txBody>
      </p:sp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422E2FD6-6004-D97C-85E7-56F74C483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E434F-437B-4A64-80BF-95AFD70A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236EB4"/>
                </a:solidFill>
                <a:latin typeface="+mn-lt"/>
              </a:rPr>
              <a:t>СПЕЦИФИКА ПРОГРАММЫ</a:t>
            </a:r>
            <a:endParaRPr lang="ru-RU" sz="4400" dirty="0">
              <a:solidFill>
                <a:srgbClr val="236EB4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6DF1D-4E11-4844-A364-948D52C4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32266"/>
            <a:ext cx="4896543" cy="288032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24497A"/>
                </a:solidFill>
              </a:rPr>
              <a:t>Разработана в соответствии с Национальным проектом «Предпринимательство»</a:t>
            </a:r>
          </a:p>
          <a:p>
            <a:r>
              <a:rPr lang="ru-RU" sz="1400" dirty="0">
                <a:solidFill>
                  <a:srgbClr val="24497A"/>
                </a:solidFill>
              </a:rPr>
              <a:t>Длительность – 6 месяцев</a:t>
            </a:r>
          </a:p>
          <a:p>
            <a:r>
              <a:rPr lang="ru-RU" sz="1400" dirty="0">
                <a:solidFill>
                  <a:srgbClr val="24497A"/>
                </a:solidFill>
              </a:rPr>
              <a:t>Проводится во внеучебное время (вторая половина дня, выходные дни)</a:t>
            </a:r>
          </a:p>
          <a:p>
            <a:r>
              <a:rPr lang="ru-RU" sz="1400" dirty="0">
                <a:solidFill>
                  <a:srgbClr val="24497A"/>
                </a:solidFill>
              </a:rPr>
              <a:t>Упор на предпринимательские компетенции</a:t>
            </a:r>
          </a:p>
          <a:p>
            <a:r>
              <a:rPr lang="ru-RU" sz="1400" dirty="0">
                <a:solidFill>
                  <a:srgbClr val="24497A"/>
                </a:solidFill>
              </a:rPr>
              <a:t>Интеграция в образовательный процесс по желанию ОО</a:t>
            </a:r>
          </a:p>
          <a:p>
            <a:r>
              <a:rPr lang="ru-RU" sz="1400" dirty="0">
                <a:solidFill>
                  <a:srgbClr val="24497A"/>
                </a:solidFill>
              </a:rPr>
              <a:t>На выходе финансовый план стартапа, бизнес-модель, презентация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8817FE-DAEB-42F8-8A78-3CEAE83A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3</a:t>
            </a:fld>
            <a:endParaRPr lang="ru-RU"/>
          </a:p>
        </p:txBody>
      </p:sp>
      <p:pic>
        <p:nvPicPr>
          <p:cNvPr id="6" name="Picture 2" descr="Молодые предприниматели оптимистично оценивают перспективы своего бизнеса -  МК Челябинск">
            <a:extLst>
              <a:ext uri="{FF2B5EF4-FFF2-40B4-BE49-F238E27FC236}">
                <a16:creationId xmlns:a16="http://schemas.microsoft.com/office/drawing/2014/main" id="{321CD8BE-033C-45A0-77B9-23C1BCA1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5646"/>
            <a:ext cx="3451881" cy="258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FB79BF65-2E39-D1A5-8BBC-A752C0C04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E434F-437B-4A64-80BF-95AFD70A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236EB4"/>
                </a:solidFill>
                <a:latin typeface="+mn-lt"/>
              </a:rPr>
              <a:t>ПРОГРАММА ПОЗВОЛИТ</a:t>
            </a:r>
            <a:endParaRPr lang="ru-RU" sz="4400" dirty="0">
              <a:solidFill>
                <a:srgbClr val="236EB4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6DF1D-4E11-4844-A364-948D52C4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76512"/>
            <a:ext cx="4392488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24497A"/>
                </a:solidFill>
              </a:rPr>
              <a:t>•	</a:t>
            </a:r>
            <a:r>
              <a:rPr lang="ru-RU" sz="1300" dirty="0">
                <a:solidFill>
                  <a:srgbClr val="24497A"/>
                </a:solidFill>
              </a:rPr>
              <a:t>Изменить мышление, развить интерес к предпринимательству и профессиям будущего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24497A"/>
                </a:solidFill>
              </a:rPr>
              <a:t>•	Уверенно дискутировать и выражать свои мысли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24497A"/>
                </a:solidFill>
              </a:rPr>
              <a:t>•	Получить опыт разработки собственного проекта и его защиты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24497A"/>
                </a:solidFill>
              </a:rPr>
              <a:t>•	Обрести уверенность в себе и своих силах, стать более собранным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24497A"/>
                </a:solidFill>
              </a:rPr>
              <a:t>•	Приобрести навык подготовки презентаций проекта и выступлений на публике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24497A"/>
                </a:solidFill>
              </a:rPr>
              <a:t>•	Развить лидерские качества и научиться работать в команде</a:t>
            </a:r>
          </a:p>
          <a:p>
            <a:pPr marL="0" indent="0">
              <a:buNone/>
            </a:pPr>
            <a:r>
              <a:rPr lang="ru-RU" sz="1300" dirty="0">
                <a:solidFill>
                  <a:srgbClr val="24497A"/>
                </a:solidFill>
              </a:rPr>
              <a:t>•	Привить интерес к самообразованию и постоянному саморазвитию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8817FE-DAEB-42F8-8A78-3CEAE83A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4</a:t>
            </a:fld>
            <a:endParaRPr lang="ru-RU"/>
          </a:p>
        </p:txBody>
      </p:sp>
      <p:pic>
        <p:nvPicPr>
          <p:cNvPr id="2052" name="Picture 4" descr="Молодые предприниматели Красноярского края могут получить до 1 млн рублей  на старт | Деловой квартал DK.RU — новости Красноярска">
            <a:extLst>
              <a:ext uri="{FF2B5EF4-FFF2-40B4-BE49-F238E27FC236}">
                <a16:creationId xmlns:a16="http://schemas.microsoft.com/office/drawing/2014/main" id="{1ADDFEEA-F48F-1497-F3A4-C79B83EE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9622"/>
            <a:ext cx="3998492" cy="29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4">
            <a:extLst>
              <a:ext uri="{FF2B5EF4-FFF2-40B4-BE49-F238E27FC236}">
                <a16:creationId xmlns:a16="http://schemas.microsoft.com/office/drawing/2014/main" id="{1D5D2F1B-5B06-F83A-4AAA-EFAC14E6E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E434F-437B-4A64-80BF-95AFD70A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236EB4"/>
                </a:solidFill>
                <a:latin typeface="+mn-lt"/>
              </a:rPr>
              <a:t>ПЛАНИРУЕМЫЕ РЕЗУЛЬТАТЫ</a:t>
            </a:r>
            <a:endParaRPr lang="ru-RU" sz="4400" dirty="0">
              <a:solidFill>
                <a:srgbClr val="236EB4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6DF1D-4E11-4844-A364-948D52C4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97991"/>
            <a:ext cx="4896544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>
                <a:solidFill>
                  <a:srgbClr val="24497A"/>
                </a:solidFill>
              </a:rPr>
              <a:t>В результате прохождения образовательных модулей выпускники программы будут:</a:t>
            </a:r>
          </a:p>
          <a:p>
            <a:pPr marL="0" indent="0">
              <a:buNone/>
            </a:pPr>
            <a:r>
              <a:rPr lang="ru-RU" sz="1300" b="1" dirty="0">
                <a:solidFill>
                  <a:srgbClr val="24497A"/>
                </a:solidFill>
              </a:rPr>
              <a:t>Знать:</a:t>
            </a:r>
            <a:r>
              <a:rPr lang="ru-RU" sz="1300" dirty="0">
                <a:solidFill>
                  <a:srgbClr val="24497A"/>
                </a:solidFill>
              </a:rPr>
              <a:t> основные особенности предпринимательской деятельности; сущность, виды и правила формирования стартапа; ресурсы и процессы предпринимательского дела; особенности развития бизнеса в современных условиях; правила финансирования бизнеса и налоговое законодательство.</a:t>
            </a:r>
          </a:p>
          <a:p>
            <a:pPr marL="0" indent="0">
              <a:buNone/>
            </a:pPr>
            <a:r>
              <a:rPr lang="ru-RU" sz="1300" b="1" dirty="0">
                <a:solidFill>
                  <a:srgbClr val="24497A"/>
                </a:solidFill>
              </a:rPr>
              <a:t>Уметь:</a:t>
            </a:r>
            <a:r>
              <a:rPr lang="ru-RU" sz="1300" dirty="0">
                <a:solidFill>
                  <a:srgbClr val="24497A"/>
                </a:solidFill>
              </a:rPr>
              <a:t> генерировать бизнес-идеи, создавать стартапы, анализировать рынок с целью определения конкурентов бизнеса, разрабатывать ценностные предложения; определять признаки социального проекта, инновационного проекта.</a:t>
            </a:r>
          </a:p>
          <a:p>
            <a:pPr marL="0" indent="0">
              <a:buNone/>
            </a:pPr>
            <a:r>
              <a:rPr lang="ru-RU" sz="1300" b="1" dirty="0">
                <a:solidFill>
                  <a:srgbClr val="24497A"/>
                </a:solidFill>
              </a:rPr>
              <a:t>Владеть навыками: </a:t>
            </a:r>
            <a:r>
              <a:rPr lang="ru-RU" sz="1300" dirty="0">
                <a:solidFill>
                  <a:srgbClr val="24497A"/>
                </a:solidFill>
              </a:rPr>
              <a:t>планирования бизнес-проекта, технологиями и методами продвижения бизнес-проекта, представления бизнес-проекта потенциальным инвесторам.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8817FE-DAEB-42F8-8A78-3CEAE83A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 descr="Молодые предприниматели: больше креативности и личного отношения.  Московские новости. Московский бизнес портал">
            <a:extLst>
              <a:ext uri="{FF2B5EF4-FFF2-40B4-BE49-F238E27FC236}">
                <a16:creationId xmlns:a16="http://schemas.microsoft.com/office/drawing/2014/main" id="{F99BD183-3AEE-C006-0D09-A37C628C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017"/>
            <a:ext cx="2616247" cy="14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лмиллиона за идею: какую поддержку получат молодые предприниматели -  Ведомости.Город">
            <a:extLst>
              <a:ext uri="{FF2B5EF4-FFF2-40B4-BE49-F238E27FC236}">
                <a16:creationId xmlns:a16="http://schemas.microsoft.com/office/drawing/2014/main" id="{8399C2F0-A636-1E24-780E-5A5FE883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7774"/>
            <a:ext cx="2634619" cy="14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DD618F34-D2AA-B9F4-8E36-C6880237F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2BB2-C36A-4591-D1F4-3EF53B51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802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236EB4"/>
                </a:solidFill>
                <a:latin typeface="+mn-lt"/>
              </a:rPr>
              <a:t>КАЛЕНДАРЬ ПРОГРАММЫ</a:t>
            </a:r>
            <a:br>
              <a:rPr lang="ru-RU" sz="4400" b="1" dirty="0">
                <a:solidFill>
                  <a:srgbClr val="236EB4"/>
                </a:solidFill>
                <a:latin typeface="+mn-lt"/>
              </a:rPr>
            </a:br>
            <a:r>
              <a:rPr lang="ru-RU" sz="2400" b="1" dirty="0">
                <a:solidFill>
                  <a:srgbClr val="236EB4"/>
                </a:solidFill>
                <a:latin typeface="+mn-lt"/>
              </a:rPr>
              <a:t>(НОРИЛЬСК)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C3A6A2-C113-0D60-D1B8-7BDEC948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2BB-51CD-41D9-9E94-43F997E113BE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47E09-661A-191F-2656-4CC7AB18CE6A}"/>
              </a:ext>
            </a:extLst>
          </p:cNvPr>
          <p:cNvSpPr txBox="1"/>
          <p:nvPr/>
        </p:nvSpPr>
        <p:spPr>
          <a:xfrm>
            <a:off x="395536" y="1343792"/>
            <a:ext cx="41044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8-9 ноября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4A515C"/>
                </a:solidFill>
              </a:rPr>
              <a:t>Старт 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236EB4"/>
                </a:solidFill>
              </a:rPr>
              <a:t>(2 дня- теория и практика, тренинги, мастер-классы)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декабрь-апрель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4A515C"/>
                </a:solidFill>
              </a:rPr>
              <a:t>Ежемесячные теоретические и практические модули ( 1 раз в месяц)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декабрь-апрель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4A515C"/>
                </a:solidFill>
              </a:rPr>
              <a:t>Акселерационная программа </a:t>
            </a:r>
            <a:r>
              <a:rPr lang="ru-RU" altLang="ru-RU" sz="1600" b="1" dirty="0">
                <a:solidFill>
                  <a:srgbClr val="236EB4"/>
                </a:solidFill>
              </a:rPr>
              <a:t>(еженедельная работа с трекером в группах)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апрель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ru-RU" altLang="ru-RU" sz="1600" b="1" dirty="0">
                <a:solidFill>
                  <a:srgbClr val="4A515C"/>
                </a:solidFill>
              </a:rPr>
              <a:t>Демо-день в рамках публичного мероприятия (очно в г. Норильск)</a:t>
            </a:r>
            <a:endParaRPr lang="ru-RU" altLang="ru-RU" sz="1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Как попасть в Школу молодого предпринимателя и чем она полезна? Отвечаем в  6 карточках | Юга.ру">
            <a:extLst>
              <a:ext uri="{FF2B5EF4-FFF2-40B4-BE49-F238E27FC236}">
                <a16:creationId xmlns:a16="http://schemas.microsoft.com/office/drawing/2014/main" id="{EBED9690-4495-FDF2-9DA1-A0CC8CBC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5686"/>
            <a:ext cx="4069458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4">
            <a:extLst>
              <a:ext uri="{FF2B5EF4-FFF2-40B4-BE49-F238E27FC236}">
                <a16:creationId xmlns:a16="http://schemas.microsoft.com/office/drawing/2014/main" id="{9FB6479A-37C4-3C7F-72AB-DFAFE41BD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82B062-309B-468F-AFE7-C7875F85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23" y="308589"/>
            <a:ext cx="1107281" cy="1007269"/>
          </a:xfrm>
          <a:prstGeom prst="rect">
            <a:avLst/>
          </a:prstGeom>
        </p:spPr>
      </p:pic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B425DAE6-48A0-5C78-8251-5AEFDA6C6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4DF035-BD57-4EDA-8BA8-C4D1B02F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78" y="183897"/>
            <a:ext cx="1107281" cy="1007269"/>
          </a:xfrm>
          <a:prstGeom prst="rect">
            <a:avLst/>
          </a:prstGeom>
        </p:spPr>
      </p:pic>
      <p:pic>
        <p:nvPicPr>
          <p:cNvPr id="5" name="Изображение 4">
            <a:extLst>
              <a:ext uri="{FF2B5EF4-FFF2-40B4-BE49-F238E27FC236}">
                <a16:creationId xmlns:a16="http://schemas.microsoft.com/office/drawing/2014/main" id="{AA7CD3A2-AD5D-E348-9792-344372EA8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5BA8990-2A33-4103-83CC-AE2DB84B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>
                <a:solidFill>
                  <a:srgbClr val="002060"/>
                </a:solidFill>
                <a:latin typeface="+mn-lt"/>
              </a:rPr>
              <a:t>ВАЖНО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C4B1DA-A08A-4342-87AB-D00FB109D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940877" cy="32635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Акселератор – не только образовательная программа!</a:t>
            </a:r>
          </a:p>
          <a:p>
            <a:r>
              <a:rPr lang="ru-RU" dirty="0">
                <a:solidFill>
                  <a:srgbClr val="002060"/>
                </a:solidFill>
              </a:rPr>
              <a:t>Основная цель – вовлечение в предпринимательство, идеально – запуск проекта!</a:t>
            </a:r>
          </a:p>
          <a:p>
            <a:r>
              <a:rPr lang="ru-RU" dirty="0">
                <a:solidFill>
                  <a:srgbClr val="002060"/>
                </a:solidFill>
              </a:rPr>
              <a:t>Главный принцип программы – самоорганизация!</a:t>
            </a:r>
          </a:p>
          <a:p>
            <a:r>
              <a:rPr lang="ru-RU" dirty="0">
                <a:solidFill>
                  <a:srgbClr val="002060"/>
                </a:solidFill>
              </a:rPr>
              <a:t>Самое важное – проработанный проект!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3879AA-1693-4A3F-8873-E8B6BB30F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40" y="915566"/>
            <a:ext cx="279871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E1AD77-5973-A6A8-2F7B-14A8C9EDB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401" y="2571750"/>
            <a:ext cx="2765550" cy="1821806"/>
          </a:xfrm>
          <a:prstGeom prst="rect">
            <a:avLst/>
          </a:prstGeom>
        </p:spPr>
      </p:pic>
      <p:pic>
        <p:nvPicPr>
          <p:cNvPr id="8" name="Изображение 4">
            <a:extLst>
              <a:ext uri="{FF2B5EF4-FFF2-40B4-BE49-F238E27FC236}">
                <a16:creationId xmlns:a16="http://schemas.microsoft.com/office/drawing/2014/main" id="{CE32A1B1-0152-E685-138D-BC1614A96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75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743</Words>
  <Application>Microsoft Office PowerPoint</Application>
  <PresentationFormat>Экран (16:9)</PresentationFormat>
  <Paragraphs>89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О ПРОГРАММЕ</vt:lpstr>
      <vt:lpstr>СПЕЦИФИКА ПРОГРАММЫ</vt:lpstr>
      <vt:lpstr>ПРОГРАММА ПОЗВОЛИТ</vt:lpstr>
      <vt:lpstr>ПЛАНИРУЕМЫЕ РЕЗУЛЬТАТЫ</vt:lpstr>
      <vt:lpstr>КАЛЕНДАРЬ ПРОГРАММЫ (НОРИЛЬСК)</vt:lpstr>
      <vt:lpstr>Презентация PowerPoint</vt:lpstr>
      <vt:lpstr>Презентация PowerPoint</vt:lpstr>
      <vt:lpstr>ВАЖНО</vt:lpstr>
      <vt:lpstr>ПРОМО</vt:lpstr>
      <vt:lpstr>ТЕКСТ</vt:lpstr>
      <vt:lpstr>ТЕКСТ</vt:lpstr>
      <vt:lpstr>Презентация PowerPoint</vt:lpstr>
      <vt:lpstr>Презентация PowerPoint</vt:lpstr>
      <vt:lpstr>ОСОБЕННОСТИ ПРОГРАММЫ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Дмитрий Богданов</cp:lastModifiedBy>
  <cp:revision>131</cp:revision>
  <dcterms:created xsi:type="dcterms:W3CDTF">2017-08-29T10:29:56Z</dcterms:created>
  <dcterms:modified xsi:type="dcterms:W3CDTF">2023-10-25T07:58:38Z</dcterms:modified>
</cp:coreProperties>
</file>